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Anaheim" panose="020B0604020202020204" charset="0"/>
      <p:regular r:id="rId23"/>
      <p:bold r:id="rId24"/>
    </p:embeddedFont>
    <p:embeddedFont>
      <p:font typeface="Impact" panose="020B0806030902050204" pitchFamily="34" charset="0"/>
      <p:regular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PT Sans" panose="020B0503020203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73" autoAdjust="0"/>
  </p:normalViewPr>
  <p:slideViewPr>
    <p:cSldViewPr snapToGrid="0">
      <p:cViewPr>
        <p:scale>
          <a:sx n="102" d="100"/>
          <a:sy n="102" d="100"/>
        </p:scale>
        <p:origin x="898" y="-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We’ve realized that maybe promoting the best engineers to be managers ISNT the best strategy after all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87d52f9f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e87d52f9fd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e87d52f9fd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e87d52f9fd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e87d52f9f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e87d52f9f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e87d52f9f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e87d52f9f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e87d52f9f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e87d52f9fd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87d52f9f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e87d52f9f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87d52f9f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e87d52f9fd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e87d52f9f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e87d52f9f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e87d52f9f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e87d52f9f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e87d52f9f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e87d52f9f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They’re not retiring yet. Not cause they don’t have to, but because they need something to fill the time between their trips to Florida and walking their small yappy dogs.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87d52f9f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e87d52f9f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e87d52f9f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e87d52f9f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://bit.ly/2TyoMsr" TargetMode="External"/><Relationship Id="rId9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6825" y="1613"/>
            <a:ext cx="9163538" cy="5147081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6819" y="-7400"/>
            <a:ext cx="9157637" cy="5158300"/>
            <a:chOff x="0" y="0"/>
            <a:chExt cx="9157637" cy="5158300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2476500" y="1872450"/>
            <a:ext cx="4191000" cy="104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70784" y="263618"/>
            <a:ext cx="1768000" cy="13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1"/>
          <p:cNvGrpSpPr/>
          <p:nvPr/>
        </p:nvGrpSpPr>
        <p:grpSpPr>
          <a:xfrm flipH="1">
            <a:off x="0" y="0"/>
            <a:ext cx="9144000" cy="5158300"/>
            <a:chOff x="0" y="0"/>
            <a:chExt cx="9144000" cy="5158300"/>
          </a:xfrm>
        </p:grpSpPr>
        <p:pic>
          <p:nvPicPr>
            <p:cNvPr id="93" name="Google Shape;9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1"/>
          <p:cNvGrpSpPr/>
          <p:nvPr/>
        </p:nvGrpSpPr>
        <p:grpSpPr>
          <a:xfrm flipH="1">
            <a:off x="-5031" y="0"/>
            <a:ext cx="9149031" cy="5153900"/>
            <a:chOff x="0" y="0"/>
            <a:chExt cx="9149031" cy="5153900"/>
          </a:xfrm>
        </p:grpSpPr>
        <p:grpSp>
          <p:nvGrpSpPr>
            <p:cNvPr id="96" name="Google Shape;96;p11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97" name="Google Shape;97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11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00" name="Google Shape;100;p1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 hasCustomPrompt="1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4" hasCustomPrompt="1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3835425" y="801507"/>
            <a:ext cx="4089300" cy="10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subTitle" idx="1"/>
          </p:nvPr>
        </p:nvSpPr>
        <p:spPr>
          <a:xfrm>
            <a:off x="3835425" y="1898175"/>
            <a:ext cx="40893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4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131" name="Google Shape;13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6001375" y="539500"/>
            <a:ext cx="24294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1"/>
          </p:nvPr>
        </p:nvSpPr>
        <p:spPr>
          <a:xfrm>
            <a:off x="6001375" y="1515400"/>
            <a:ext cx="2429400" cy="12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2801100" cy="40647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38" name="Google Shape;138;p15"/>
          <p:cNvSpPr>
            <a:spLocks noGrp="1"/>
          </p:cNvSpPr>
          <p:nvPr>
            <p:ph type="pic" idx="3"/>
          </p:nvPr>
        </p:nvSpPr>
        <p:spPr>
          <a:xfrm>
            <a:off x="3595575" y="539500"/>
            <a:ext cx="2191200" cy="23283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39" name="Google Shape;139;p15"/>
          <p:cNvSpPr>
            <a:spLocks noGrp="1"/>
          </p:cNvSpPr>
          <p:nvPr>
            <p:ph type="pic" idx="4"/>
          </p:nvPr>
        </p:nvSpPr>
        <p:spPr>
          <a:xfrm>
            <a:off x="3595575" y="2953775"/>
            <a:ext cx="4835100" cy="16503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140" name="Google Shape;140;p15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10239" y="3372450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5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142" name="Google Shape;14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5"/>
          <p:cNvGrpSpPr/>
          <p:nvPr/>
        </p:nvGrpSpPr>
        <p:grpSpPr>
          <a:xfrm>
            <a:off x="5356527" y="4752250"/>
            <a:ext cx="3785698" cy="388025"/>
            <a:chOff x="5356527" y="4752250"/>
            <a:chExt cx="3785698" cy="388025"/>
          </a:xfrm>
        </p:grpSpPr>
        <p:pic>
          <p:nvPicPr>
            <p:cNvPr id="145" name="Google Shape;14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720000" y="640080"/>
            <a:ext cx="3234900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720000" y="2101875"/>
            <a:ext cx="3234900" cy="12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1"/>
          </p:nvPr>
        </p:nvSpPr>
        <p:spPr>
          <a:xfrm>
            <a:off x="709750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2"/>
          </p:nvPr>
        </p:nvSpPr>
        <p:spPr>
          <a:xfrm>
            <a:off x="3457413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3"/>
          </p:nvPr>
        </p:nvSpPr>
        <p:spPr>
          <a:xfrm>
            <a:off x="6205076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4"/>
          </p:nvPr>
        </p:nvSpPr>
        <p:spPr>
          <a:xfrm>
            <a:off x="709758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5"/>
          </p:nvPr>
        </p:nvSpPr>
        <p:spPr>
          <a:xfrm>
            <a:off x="3459159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6"/>
          </p:nvPr>
        </p:nvSpPr>
        <p:spPr>
          <a:xfrm>
            <a:off x="6205085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7120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7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62" name="Google Shape;16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1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2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3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4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5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6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7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8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75" name="Google Shape;175;p18"/>
          <p:cNvGrpSpPr/>
          <p:nvPr/>
        </p:nvGrpSpPr>
        <p:grpSpPr>
          <a:xfrm>
            <a:off x="-1" y="-4719"/>
            <a:ext cx="9144001" cy="5148207"/>
            <a:chOff x="-1" y="-4719"/>
            <a:chExt cx="9144001" cy="5148207"/>
          </a:xfrm>
        </p:grpSpPr>
        <p:pic>
          <p:nvPicPr>
            <p:cNvPr id="176" name="Google Shape;17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18"/>
          <p:cNvGrpSpPr/>
          <p:nvPr/>
        </p:nvGrpSpPr>
        <p:grpSpPr>
          <a:xfrm rot="10800000">
            <a:off x="0" y="-4719"/>
            <a:ext cx="4881173" cy="365700"/>
            <a:chOff x="4261050" y="4610675"/>
            <a:chExt cx="4881173" cy="365700"/>
          </a:xfrm>
        </p:grpSpPr>
        <p:pic>
          <p:nvPicPr>
            <p:cNvPr id="179" name="Google Shape;17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1"/>
          </p:nvPr>
        </p:nvSpPr>
        <p:spPr>
          <a:xfrm>
            <a:off x="720075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2"/>
          </p:nvPr>
        </p:nvSpPr>
        <p:spPr>
          <a:xfrm>
            <a:off x="3393880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3"/>
          </p:nvPr>
        </p:nvSpPr>
        <p:spPr>
          <a:xfrm>
            <a:off x="720075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4"/>
          </p:nvPr>
        </p:nvSpPr>
        <p:spPr>
          <a:xfrm>
            <a:off x="3393880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5"/>
          </p:nvPr>
        </p:nvSpPr>
        <p:spPr>
          <a:xfrm>
            <a:off x="6067686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6"/>
          </p:nvPr>
        </p:nvSpPr>
        <p:spPr>
          <a:xfrm>
            <a:off x="6067686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7"/>
          </p:nvPr>
        </p:nvSpPr>
        <p:spPr>
          <a:xfrm>
            <a:off x="720075" y="1426464"/>
            <a:ext cx="236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8"/>
          </p:nvPr>
        </p:nvSpPr>
        <p:spPr>
          <a:xfrm>
            <a:off x="3395380" y="1426464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9"/>
          </p:nvPr>
        </p:nvSpPr>
        <p:spPr>
          <a:xfrm>
            <a:off x="6067686" y="1426464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13"/>
          </p:nvPr>
        </p:nvSpPr>
        <p:spPr>
          <a:xfrm>
            <a:off x="720075" y="3145536"/>
            <a:ext cx="236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14"/>
          </p:nvPr>
        </p:nvSpPr>
        <p:spPr>
          <a:xfrm>
            <a:off x="3393880" y="3145541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15"/>
          </p:nvPr>
        </p:nvSpPr>
        <p:spPr>
          <a:xfrm>
            <a:off x="6067686" y="3145541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 l="68148" b="22414"/>
          <a:stretch/>
        </p:blipFill>
        <p:spPr>
          <a:xfrm rot="10800000">
            <a:off x="8580849" y="64376"/>
            <a:ext cx="563126" cy="10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>
            <a:spLocks noGrp="1"/>
          </p:cNvSpPr>
          <p:nvPr>
            <p:ph type="title" hasCustomPrompt="1"/>
          </p:nvPr>
        </p:nvSpPr>
        <p:spPr>
          <a:xfrm>
            <a:off x="3099888" y="2045129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20"/>
          <p:cNvSpPr txBox="1">
            <a:spLocks noGrp="1"/>
          </p:cNvSpPr>
          <p:nvPr>
            <p:ph type="subTitle" idx="1"/>
          </p:nvPr>
        </p:nvSpPr>
        <p:spPr>
          <a:xfrm>
            <a:off x="3099898" y="2737825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title" idx="2" hasCustomPrompt="1"/>
          </p:nvPr>
        </p:nvSpPr>
        <p:spPr>
          <a:xfrm>
            <a:off x="3099904" y="669938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20"/>
          <p:cNvSpPr txBox="1">
            <a:spLocks noGrp="1"/>
          </p:cNvSpPr>
          <p:nvPr>
            <p:ph type="subTitle" idx="3"/>
          </p:nvPr>
        </p:nvSpPr>
        <p:spPr>
          <a:xfrm>
            <a:off x="3099904" y="1362646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title" idx="4" hasCustomPrompt="1"/>
          </p:nvPr>
        </p:nvSpPr>
        <p:spPr>
          <a:xfrm>
            <a:off x="3099896" y="3420317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20"/>
          <p:cNvSpPr txBox="1">
            <a:spLocks noGrp="1"/>
          </p:cNvSpPr>
          <p:nvPr>
            <p:ph type="subTitle" idx="5"/>
          </p:nvPr>
        </p:nvSpPr>
        <p:spPr>
          <a:xfrm>
            <a:off x="3099906" y="4113013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0" y="0"/>
            <a:ext cx="9149044" cy="5153909"/>
            <a:chOff x="0" y="0"/>
            <a:chExt cx="9149044" cy="5153909"/>
          </a:xfrm>
        </p:grpSpPr>
        <p:grpSp>
          <p:nvGrpSpPr>
            <p:cNvPr id="207" name="Google Shape;207;p20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208" name="Google Shape;208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" name="Google Shape;209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0" name="Google Shape;210;p20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211" name="Google Shape;211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212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13" name="Google Shape;213;p20"/>
          <p:cNvPicPr preferRelativeResize="0"/>
          <p:nvPr/>
        </p:nvPicPr>
        <p:blipFill rotWithShape="1">
          <a:blip r:embed="rId6">
            <a:alphaModFix/>
          </a:blip>
          <a:srcRect t="129" b="129"/>
          <a:stretch/>
        </p:blipFill>
        <p:spPr>
          <a:xfrm rot="5400000">
            <a:off x="-128174" y="3562553"/>
            <a:ext cx="1716695" cy="1307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225" y="0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"/>
          <p:cNvGrpSpPr/>
          <p:nvPr/>
        </p:nvGrpSpPr>
        <p:grpSpPr>
          <a:xfrm>
            <a:off x="4303195" y="4617494"/>
            <a:ext cx="4845850" cy="529600"/>
            <a:chOff x="4296376" y="4610675"/>
            <a:chExt cx="4845850" cy="529600"/>
          </a:xfrm>
        </p:grpSpPr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0" y="0"/>
            <a:ext cx="6523526" cy="369900"/>
            <a:chOff x="0" y="0"/>
            <a:chExt cx="6523526" cy="369900"/>
          </a:xfrm>
        </p:grpSpPr>
        <p:pic>
          <p:nvPicPr>
            <p:cNvPr id="218" name="Google Shape;21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" name="Google Shape;220;p21"/>
          <p:cNvGrpSpPr/>
          <p:nvPr/>
        </p:nvGrpSpPr>
        <p:grpSpPr>
          <a:xfrm>
            <a:off x="0" y="0"/>
            <a:ext cx="9144000" cy="5143512"/>
            <a:chOff x="0" y="0"/>
            <a:chExt cx="9144000" cy="5143512"/>
          </a:xfrm>
        </p:grpSpPr>
        <p:pic>
          <p:nvPicPr>
            <p:cNvPr id="221" name="Google Shape;22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3">
            <a:alphaModFix/>
          </a:blip>
          <a:srcRect l="14813" b="34262"/>
          <a:stretch/>
        </p:blipFill>
        <p:spPr>
          <a:xfrm rot="10800000">
            <a:off x="7654149" y="-40526"/>
            <a:ext cx="1506076" cy="887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22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228" name="Google Shape;22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2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234" name="Google Shape;234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" name="Google Shape;236;p23"/>
          <p:cNvPicPr preferRelativeResize="0"/>
          <p:nvPr/>
        </p:nvPicPr>
        <p:blipFill rotWithShape="1">
          <a:blip r:embed="rId5">
            <a:alphaModFix/>
          </a:blip>
          <a:srcRect r="56111" b="41941"/>
          <a:stretch/>
        </p:blipFill>
        <p:spPr>
          <a:xfrm rot="-5400000">
            <a:off x="8325038" y="4266787"/>
            <a:ext cx="775950" cy="7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 flipH="1">
            <a:off x="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41" name="Google Shape;241;p24"/>
          <p:cNvPicPr preferRelativeResize="0"/>
          <p:nvPr/>
        </p:nvPicPr>
        <p:blipFill rotWithShape="1">
          <a:blip r:embed="rId3">
            <a:alphaModFix/>
          </a:blip>
          <a:srcRect t="128" b="35496"/>
          <a:stretch/>
        </p:blipFill>
        <p:spPr>
          <a:xfrm>
            <a:off x="6296175" y="4293872"/>
            <a:ext cx="1716701" cy="84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24"/>
          <p:cNvGrpSpPr/>
          <p:nvPr/>
        </p:nvGrpSpPr>
        <p:grpSpPr>
          <a:xfrm>
            <a:off x="0" y="0"/>
            <a:ext cx="3789523" cy="359400"/>
            <a:chOff x="0" y="0"/>
            <a:chExt cx="3789523" cy="359400"/>
          </a:xfrm>
        </p:grpSpPr>
        <p:pic>
          <p:nvPicPr>
            <p:cNvPr id="243" name="Google Shape;24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5" name="Google Shape;24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25"/>
          <p:cNvGrpSpPr/>
          <p:nvPr/>
        </p:nvGrpSpPr>
        <p:grpSpPr>
          <a:xfrm rot="10800000" flipH="1">
            <a:off x="5131123" y="0"/>
            <a:ext cx="4012877" cy="359400"/>
            <a:chOff x="5129348" y="4780863"/>
            <a:chExt cx="4012877" cy="359400"/>
          </a:xfrm>
        </p:grpSpPr>
        <p:pic>
          <p:nvPicPr>
            <p:cNvPr id="250" name="Google Shape;25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" name="Google Shape;2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5" y="0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6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26"/>
          <p:cNvGrpSpPr/>
          <p:nvPr/>
        </p:nvGrpSpPr>
        <p:grpSpPr>
          <a:xfrm>
            <a:off x="0" y="12"/>
            <a:ext cx="9144000" cy="5143487"/>
            <a:chOff x="0" y="12"/>
            <a:chExt cx="9144000" cy="5143487"/>
          </a:xfrm>
        </p:grpSpPr>
        <p:pic>
          <p:nvPicPr>
            <p:cNvPr id="257" name="Google Shape;25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26"/>
          <p:cNvGrpSpPr/>
          <p:nvPr/>
        </p:nvGrpSpPr>
        <p:grpSpPr>
          <a:xfrm rot="10800000">
            <a:off x="0" y="0"/>
            <a:ext cx="4012877" cy="359400"/>
            <a:chOff x="5129346" y="4780863"/>
            <a:chExt cx="4012877" cy="359400"/>
          </a:xfrm>
        </p:grpSpPr>
        <p:pic>
          <p:nvPicPr>
            <p:cNvPr id="260" name="Google Shape;260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4364013" y="540000"/>
            <a:ext cx="3699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subTitle" idx="1"/>
          </p:nvPr>
        </p:nvSpPr>
        <p:spPr>
          <a:xfrm>
            <a:off x="4364013" y="2369350"/>
            <a:ext cx="3699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7"/>
          <p:cNvSpPr>
            <a:spLocks noGrp="1"/>
          </p:cNvSpPr>
          <p:nvPr>
            <p:ph type="pic" idx="2"/>
          </p:nvPr>
        </p:nvSpPr>
        <p:spPr>
          <a:xfrm>
            <a:off x="713225" y="539550"/>
            <a:ext cx="3072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267" name="Google Shape;267;p27"/>
          <p:cNvSpPr txBox="1"/>
          <p:nvPr/>
        </p:nvSpPr>
        <p:spPr>
          <a:xfrm>
            <a:off x="4364013" y="3542325"/>
            <a:ext cx="36993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8" name="Google Shape;268;p27"/>
          <p:cNvGrpSpPr/>
          <p:nvPr/>
        </p:nvGrpSpPr>
        <p:grpSpPr>
          <a:xfrm>
            <a:off x="-6816" y="0"/>
            <a:ext cx="9150952" cy="5153913"/>
            <a:chOff x="-6816" y="0"/>
            <a:chExt cx="9150952" cy="5153913"/>
          </a:xfrm>
        </p:grpSpPr>
        <p:grpSp>
          <p:nvGrpSpPr>
            <p:cNvPr id="269" name="Google Shape;269;p27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270" name="Google Shape;270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" name="Google Shape;271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2" name="Google Shape;272;p27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273" name="Google Shape;273;p2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5" name="Google Shape;275;p27"/>
          <p:cNvGrpSpPr/>
          <p:nvPr/>
        </p:nvGrpSpPr>
        <p:grpSpPr>
          <a:xfrm>
            <a:off x="0" y="-11538"/>
            <a:ext cx="9143999" cy="5155025"/>
            <a:chOff x="0" y="-11538"/>
            <a:chExt cx="9143999" cy="5155025"/>
          </a:xfrm>
        </p:grpSpPr>
        <p:pic>
          <p:nvPicPr>
            <p:cNvPr id="276" name="Google Shape;276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-5400000">
            <a:off x="-145124" y="3582752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088" y="-1365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8"/>
          <p:cNvGrpSpPr/>
          <p:nvPr/>
        </p:nvGrpSpPr>
        <p:grpSpPr>
          <a:xfrm>
            <a:off x="0" y="-13638"/>
            <a:ext cx="8878852" cy="4923618"/>
            <a:chOff x="0" y="-13638"/>
            <a:chExt cx="8878852" cy="4923618"/>
          </a:xfrm>
        </p:grpSpPr>
        <p:pic>
          <p:nvPicPr>
            <p:cNvPr id="284" name="Google Shape;284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5" name="Google Shape;285;p28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286" name="Google Shape;286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7" name="Google Shape;287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8632789" y="38875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29"/>
          <p:cNvGrpSpPr/>
          <p:nvPr/>
        </p:nvGrpSpPr>
        <p:grpSpPr>
          <a:xfrm>
            <a:off x="-26" y="-20456"/>
            <a:ext cx="972776" cy="5162894"/>
            <a:chOff x="-26" y="-20456"/>
            <a:chExt cx="972776" cy="5162894"/>
          </a:xfrm>
        </p:grpSpPr>
        <p:pic>
          <p:nvPicPr>
            <p:cNvPr id="292" name="Google Shape;29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29"/>
          <p:cNvGrpSpPr/>
          <p:nvPr/>
        </p:nvGrpSpPr>
        <p:grpSpPr>
          <a:xfrm rot="10800000">
            <a:off x="5368113" y="4784100"/>
            <a:ext cx="3789523" cy="359400"/>
            <a:chOff x="-13638" y="0"/>
            <a:chExt cx="3789523" cy="359400"/>
          </a:xfrm>
        </p:grpSpPr>
        <p:pic>
          <p:nvPicPr>
            <p:cNvPr id="295" name="Google Shape;29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13225" y="1099175"/>
            <a:ext cx="317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713225" y="1869900"/>
            <a:ext cx="3171900" cy="21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36" name="Google Shape;3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" name="Google Shape;3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9350" y="3712050"/>
            <a:ext cx="1768001" cy="13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553500" y="3054555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 rot="10800000">
            <a:off x="2620475" y="4773475"/>
            <a:ext cx="6523526" cy="369900"/>
            <a:chOff x="0" y="0"/>
            <a:chExt cx="6523526" cy="369900"/>
          </a:xfrm>
        </p:grpSpPr>
        <p:pic>
          <p:nvPicPr>
            <p:cNvPr id="48" name="Google Shape;4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" name="Google Shape;5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/>
          </a:blip>
          <a:srcRect l="31651" t="130" b="18270"/>
          <a:stretch/>
        </p:blipFill>
        <p:spPr>
          <a:xfrm rot="10800000" flipH="1">
            <a:off x="8199274" y="11375"/>
            <a:ext cx="1173326" cy="10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64" name="Google Shape;6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8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72" name="Google Shape;7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9"/>
          <p:cNvGrpSpPr/>
          <p:nvPr/>
        </p:nvGrpSpPr>
        <p:grpSpPr>
          <a:xfrm rot="10800000">
            <a:off x="0" y="2100"/>
            <a:ext cx="4881173" cy="365700"/>
            <a:chOff x="4261050" y="4610675"/>
            <a:chExt cx="4881173" cy="365700"/>
          </a:xfrm>
        </p:grpSpPr>
        <p:pic>
          <p:nvPicPr>
            <p:cNvPr id="82" name="Google Shape;82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>
            <a:spLocks noGrp="1"/>
          </p:cNvSpPr>
          <p:nvPr>
            <p:ph type="ctrTitle"/>
          </p:nvPr>
        </p:nvSpPr>
        <p:spPr>
          <a:xfrm>
            <a:off x="-56000" y="875800"/>
            <a:ext cx="8881500" cy="21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DAY MILLENNIALS MANAGE THE TECHNICAL WORKFORCE</a:t>
            </a:r>
            <a:endParaRPr/>
          </a:p>
        </p:txBody>
      </p:sp>
      <p:sp>
        <p:nvSpPr>
          <p:cNvPr id="302" name="Google Shape;302;p30"/>
          <p:cNvSpPr txBox="1">
            <a:spLocks noGrp="1"/>
          </p:cNvSpPr>
          <p:nvPr>
            <p:ph type="subTitle" idx="1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shit’s gonna look. Now pass me my avocado toast.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9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9"/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MILLENNIAL TAKEOVER</a:t>
            </a:r>
            <a:endParaRPr/>
          </a:p>
        </p:txBody>
      </p:sp>
      <p:sp>
        <p:nvSpPr>
          <p:cNvPr id="369" name="Google Shape;369;p39"/>
          <p:cNvSpPr txBox="1">
            <a:spLocks noGrp="1"/>
          </p:cNvSpPr>
          <p:nvPr>
            <p:ph type="title" idx="2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70" name="Google Shape;370;p3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6036" r="16042"/>
          <a:stretch/>
        </p:blipFill>
        <p:spPr>
          <a:xfrm>
            <a:off x="713225" y="539500"/>
            <a:ext cx="2760600" cy="4064400"/>
          </a:xfrm>
          <a:prstGeom prst="round2DiagRect">
            <a:avLst>
              <a:gd name="adj1" fmla="val 0"/>
              <a:gd name="adj2" fmla="val 50000"/>
            </a:avLst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MILLENNIAL LED POLICIES</a:t>
            </a:r>
            <a:endParaRPr/>
          </a:p>
        </p:txBody>
      </p:sp>
      <p:sp>
        <p:nvSpPr>
          <p:cNvPr id="376" name="Google Shape;376;p40"/>
          <p:cNvSpPr txBox="1">
            <a:spLocks noGrp="1"/>
          </p:cNvSpPr>
          <p:nvPr>
            <p:ph type="subTitle" idx="4"/>
          </p:nvPr>
        </p:nvSpPr>
        <p:spPr>
          <a:xfrm>
            <a:off x="709749" y="2333730"/>
            <a:ext cx="25329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PARENTAL LEAVE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7" name="Google Shape;377;p40"/>
          <p:cNvSpPr txBox="1">
            <a:spLocks noGrp="1"/>
          </p:cNvSpPr>
          <p:nvPr>
            <p:ph type="subTitle" idx="5"/>
          </p:nvPr>
        </p:nvSpPr>
        <p:spPr>
          <a:xfrm>
            <a:off x="3459159" y="233372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MENTAL HEALTH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RESOURCES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8" name="Google Shape;378;p40"/>
          <p:cNvSpPr txBox="1">
            <a:spLocks noGrp="1"/>
          </p:cNvSpPr>
          <p:nvPr>
            <p:ph type="subTitle" idx="1"/>
          </p:nvPr>
        </p:nvSpPr>
        <p:spPr>
          <a:xfrm>
            <a:off x="709750" y="289703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Millennials will probably be the last generator to procreate (except for generations living in Texas)</a:t>
            </a: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ubTitle" idx="2"/>
          </p:nvPr>
        </p:nvSpPr>
        <p:spPr>
          <a:xfrm>
            <a:off x="3457413" y="289703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warming, soaring interest rates, housing crisis, we know you’re gonna need it. </a:t>
            </a:r>
            <a:endParaRPr/>
          </a:p>
        </p:txBody>
      </p:sp>
      <p:sp>
        <p:nvSpPr>
          <p:cNvPr id="380" name="Google Shape;380;p40"/>
          <p:cNvSpPr txBox="1">
            <a:spLocks noGrp="1"/>
          </p:cNvSpPr>
          <p:nvPr>
            <p:ph type="subTitle" idx="3"/>
          </p:nvPr>
        </p:nvSpPr>
        <p:spPr>
          <a:xfrm>
            <a:off x="6205076" y="289703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cheaper than having kids. </a:t>
            </a:r>
            <a:endParaRPr/>
          </a:p>
        </p:txBody>
      </p:sp>
      <p:sp>
        <p:nvSpPr>
          <p:cNvPr id="381" name="Google Shape;381;p40"/>
          <p:cNvSpPr txBox="1">
            <a:spLocks noGrp="1"/>
          </p:cNvSpPr>
          <p:nvPr>
            <p:ph type="subTitle" idx="6"/>
          </p:nvPr>
        </p:nvSpPr>
        <p:spPr>
          <a:xfrm>
            <a:off x="6205085" y="233372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PAID PET INSURANCE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796200" y="150364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3535350" y="150364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6281275" y="150364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85" name="Google Shape;385;p40"/>
          <p:cNvGrpSpPr/>
          <p:nvPr/>
        </p:nvGrpSpPr>
        <p:grpSpPr>
          <a:xfrm>
            <a:off x="3721252" y="1691020"/>
            <a:ext cx="342929" cy="321477"/>
            <a:chOff x="5609109" y="1483672"/>
            <a:chExt cx="376762" cy="353193"/>
          </a:xfrm>
        </p:grpSpPr>
        <p:sp>
          <p:nvSpPr>
            <p:cNvPr id="386" name="Google Shape;386;p40"/>
            <p:cNvSpPr/>
            <p:nvPr/>
          </p:nvSpPr>
          <p:spPr>
            <a:xfrm>
              <a:off x="5720199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5764369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5808483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5609109" y="1483672"/>
              <a:ext cx="376762" cy="198668"/>
            </a:xfrm>
            <a:custGeom>
              <a:avLst/>
              <a:gdLst/>
              <a:ahLst/>
              <a:cxnLst/>
              <a:rect l="l" t="t" r="r" b="b"/>
              <a:pathLst>
                <a:path w="13332" h="7030" extrusionOk="0">
                  <a:moveTo>
                    <a:pt x="391" y="0"/>
                  </a:moveTo>
                  <a:cubicBezTo>
                    <a:pt x="175" y="0"/>
                    <a:pt x="0" y="174"/>
                    <a:pt x="0" y="389"/>
                  </a:cubicBezTo>
                  <a:lnTo>
                    <a:pt x="0" y="7030"/>
                  </a:lnTo>
                  <a:lnTo>
                    <a:pt x="1588" y="7030"/>
                  </a:lnTo>
                  <a:lnTo>
                    <a:pt x="1588" y="5859"/>
                  </a:lnTo>
                  <a:cubicBezTo>
                    <a:pt x="1588" y="5643"/>
                    <a:pt x="1763" y="5468"/>
                    <a:pt x="1979" y="5468"/>
                  </a:cubicBezTo>
                  <a:lnTo>
                    <a:pt x="2533" y="5468"/>
                  </a:lnTo>
                  <a:cubicBezTo>
                    <a:pt x="2623" y="5149"/>
                    <a:pt x="2752" y="4841"/>
                    <a:pt x="2918" y="4548"/>
                  </a:cubicBezTo>
                  <a:lnTo>
                    <a:pt x="2523" y="4153"/>
                  </a:lnTo>
                  <a:cubicBezTo>
                    <a:pt x="2371" y="4001"/>
                    <a:pt x="2371" y="3753"/>
                    <a:pt x="2523" y="3602"/>
                  </a:cubicBezTo>
                  <a:lnTo>
                    <a:pt x="3628" y="2496"/>
                  </a:lnTo>
                  <a:cubicBezTo>
                    <a:pt x="3704" y="2420"/>
                    <a:pt x="3804" y="2382"/>
                    <a:pt x="3904" y="2382"/>
                  </a:cubicBezTo>
                  <a:cubicBezTo>
                    <a:pt x="4004" y="2382"/>
                    <a:pt x="4104" y="2420"/>
                    <a:pt x="4181" y="2496"/>
                  </a:cubicBezTo>
                  <a:lnTo>
                    <a:pt x="4574" y="2890"/>
                  </a:lnTo>
                  <a:cubicBezTo>
                    <a:pt x="4867" y="2725"/>
                    <a:pt x="5175" y="2597"/>
                    <a:pt x="5494" y="2507"/>
                  </a:cubicBezTo>
                  <a:lnTo>
                    <a:pt x="5494" y="1953"/>
                  </a:lnTo>
                  <a:cubicBezTo>
                    <a:pt x="5494" y="1737"/>
                    <a:pt x="5669" y="1562"/>
                    <a:pt x="5885" y="1562"/>
                  </a:cubicBezTo>
                  <a:lnTo>
                    <a:pt x="7447" y="1562"/>
                  </a:lnTo>
                  <a:cubicBezTo>
                    <a:pt x="7663" y="1562"/>
                    <a:pt x="7837" y="1737"/>
                    <a:pt x="7837" y="1953"/>
                  </a:cubicBezTo>
                  <a:lnTo>
                    <a:pt x="7837" y="2507"/>
                  </a:lnTo>
                  <a:cubicBezTo>
                    <a:pt x="8157" y="2597"/>
                    <a:pt x="8464" y="2725"/>
                    <a:pt x="8758" y="2890"/>
                  </a:cubicBezTo>
                  <a:lnTo>
                    <a:pt x="9151" y="2496"/>
                  </a:lnTo>
                  <a:cubicBezTo>
                    <a:pt x="9228" y="2420"/>
                    <a:pt x="9328" y="2382"/>
                    <a:pt x="9428" y="2382"/>
                  </a:cubicBezTo>
                  <a:cubicBezTo>
                    <a:pt x="9528" y="2382"/>
                    <a:pt x="9628" y="2420"/>
                    <a:pt x="9704" y="2496"/>
                  </a:cubicBezTo>
                  <a:lnTo>
                    <a:pt x="10809" y="3602"/>
                  </a:lnTo>
                  <a:cubicBezTo>
                    <a:pt x="10962" y="3753"/>
                    <a:pt x="10962" y="4001"/>
                    <a:pt x="10809" y="4153"/>
                  </a:cubicBezTo>
                  <a:lnTo>
                    <a:pt x="10415" y="4548"/>
                  </a:lnTo>
                  <a:cubicBezTo>
                    <a:pt x="10580" y="4841"/>
                    <a:pt x="10708" y="5149"/>
                    <a:pt x="10799" y="5468"/>
                  </a:cubicBezTo>
                  <a:lnTo>
                    <a:pt x="11353" y="5468"/>
                  </a:lnTo>
                  <a:cubicBezTo>
                    <a:pt x="11569" y="5468"/>
                    <a:pt x="11744" y="5643"/>
                    <a:pt x="11744" y="5859"/>
                  </a:cubicBezTo>
                  <a:lnTo>
                    <a:pt x="11744" y="7030"/>
                  </a:lnTo>
                  <a:lnTo>
                    <a:pt x="13332" y="7030"/>
                  </a:lnTo>
                  <a:lnTo>
                    <a:pt x="13332" y="389"/>
                  </a:lnTo>
                  <a:cubicBezTo>
                    <a:pt x="13332" y="174"/>
                    <a:pt x="13157" y="0"/>
                    <a:pt x="12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5852682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5742270" y="1616098"/>
              <a:ext cx="110440" cy="66241"/>
            </a:xfrm>
            <a:custGeom>
              <a:avLst/>
              <a:gdLst/>
              <a:ahLst/>
              <a:cxnLst/>
              <a:rect l="l" t="t" r="r" b="b"/>
              <a:pathLst>
                <a:path w="3908" h="2344" extrusionOk="0">
                  <a:moveTo>
                    <a:pt x="1953" y="0"/>
                  </a:moveTo>
                  <a:cubicBezTo>
                    <a:pt x="877" y="0"/>
                    <a:pt x="1" y="877"/>
                    <a:pt x="1" y="1953"/>
                  </a:cubicBezTo>
                  <a:cubicBezTo>
                    <a:pt x="1" y="2086"/>
                    <a:pt x="18" y="2215"/>
                    <a:pt x="44" y="2344"/>
                  </a:cubicBezTo>
                  <a:lnTo>
                    <a:pt x="3863" y="2344"/>
                  </a:lnTo>
                  <a:cubicBezTo>
                    <a:pt x="3890" y="2215"/>
                    <a:pt x="3907" y="2086"/>
                    <a:pt x="3907" y="1953"/>
                  </a:cubicBezTo>
                  <a:cubicBezTo>
                    <a:pt x="3907" y="877"/>
                    <a:pt x="3031" y="0"/>
                    <a:pt x="1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5676057" y="1549885"/>
              <a:ext cx="242866" cy="132455"/>
            </a:xfrm>
            <a:custGeom>
              <a:avLst/>
              <a:gdLst/>
              <a:ahLst/>
              <a:cxnLst/>
              <a:rect l="l" t="t" r="r" b="b"/>
              <a:pathLst>
                <a:path w="8594" h="4687" extrusionOk="0">
                  <a:moveTo>
                    <a:pt x="3907" y="0"/>
                  </a:moveTo>
                  <a:lnTo>
                    <a:pt x="3907" y="470"/>
                  </a:lnTo>
                  <a:cubicBezTo>
                    <a:pt x="3907" y="655"/>
                    <a:pt x="3776" y="815"/>
                    <a:pt x="3595" y="852"/>
                  </a:cubicBezTo>
                  <a:cubicBezTo>
                    <a:pt x="3157" y="941"/>
                    <a:pt x="2743" y="1114"/>
                    <a:pt x="2363" y="1367"/>
                  </a:cubicBezTo>
                  <a:cubicBezTo>
                    <a:pt x="2296" y="1411"/>
                    <a:pt x="2221" y="1432"/>
                    <a:pt x="2146" y="1432"/>
                  </a:cubicBezTo>
                  <a:cubicBezTo>
                    <a:pt x="2046" y="1432"/>
                    <a:pt x="1946" y="1393"/>
                    <a:pt x="1870" y="1317"/>
                  </a:cubicBezTo>
                  <a:lnTo>
                    <a:pt x="1535" y="982"/>
                  </a:lnTo>
                  <a:lnTo>
                    <a:pt x="983" y="1534"/>
                  </a:lnTo>
                  <a:lnTo>
                    <a:pt x="1319" y="1870"/>
                  </a:lnTo>
                  <a:cubicBezTo>
                    <a:pt x="1450" y="2001"/>
                    <a:pt x="1470" y="2206"/>
                    <a:pt x="1367" y="2362"/>
                  </a:cubicBezTo>
                  <a:cubicBezTo>
                    <a:pt x="1115" y="2743"/>
                    <a:pt x="941" y="3157"/>
                    <a:pt x="852" y="3593"/>
                  </a:cubicBezTo>
                  <a:cubicBezTo>
                    <a:pt x="816" y="3775"/>
                    <a:pt x="655" y="3905"/>
                    <a:pt x="470" y="3905"/>
                  </a:cubicBezTo>
                  <a:lnTo>
                    <a:pt x="1" y="3905"/>
                  </a:lnTo>
                  <a:lnTo>
                    <a:pt x="1" y="4687"/>
                  </a:lnTo>
                  <a:lnTo>
                    <a:pt x="1596" y="4687"/>
                  </a:lnTo>
                  <a:cubicBezTo>
                    <a:pt x="1577" y="4558"/>
                    <a:pt x="1564" y="4429"/>
                    <a:pt x="1564" y="4296"/>
                  </a:cubicBezTo>
                  <a:cubicBezTo>
                    <a:pt x="1564" y="2788"/>
                    <a:pt x="2790" y="1562"/>
                    <a:pt x="4298" y="1562"/>
                  </a:cubicBezTo>
                  <a:cubicBezTo>
                    <a:pt x="5805" y="1562"/>
                    <a:pt x="7032" y="2788"/>
                    <a:pt x="7032" y="4296"/>
                  </a:cubicBezTo>
                  <a:cubicBezTo>
                    <a:pt x="7032" y="4429"/>
                    <a:pt x="7017" y="4558"/>
                    <a:pt x="6998" y="4687"/>
                  </a:cubicBezTo>
                  <a:lnTo>
                    <a:pt x="8593" y="4687"/>
                  </a:lnTo>
                  <a:lnTo>
                    <a:pt x="8593" y="3905"/>
                  </a:lnTo>
                  <a:lnTo>
                    <a:pt x="8124" y="3905"/>
                  </a:lnTo>
                  <a:cubicBezTo>
                    <a:pt x="7939" y="3905"/>
                    <a:pt x="7778" y="3775"/>
                    <a:pt x="7742" y="3593"/>
                  </a:cubicBezTo>
                  <a:cubicBezTo>
                    <a:pt x="7653" y="3157"/>
                    <a:pt x="7479" y="2743"/>
                    <a:pt x="7227" y="2362"/>
                  </a:cubicBezTo>
                  <a:cubicBezTo>
                    <a:pt x="7123" y="2206"/>
                    <a:pt x="7145" y="2001"/>
                    <a:pt x="7277" y="1870"/>
                  </a:cubicBezTo>
                  <a:lnTo>
                    <a:pt x="7612" y="1534"/>
                  </a:lnTo>
                  <a:lnTo>
                    <a:pt x="7059" y="982"/>
                  </a:lnTo>
                  <a:lnTo>
                    <a:pt x="6724" y="1317"/>
                  </a:lnTo>
                  <a:cubicBezTo>
                    <a:pt x="6649" y="1393"/>
                    <a:pt x="6549" y="1432"/>
                    <a:pt x="6448" y="1432"/>
                  </a:cubicBezTo>
                  <a:cubicBezTo>
                    <a:pt x="6374" y="1432"/>
                    <a:pt x="6298" y="1411"/>
                    <a:pt x="6233" y="1367"/>
                  </a:cubicBezTo>
                  <a:cubicBezTo>
                    <a:pt x="5851" y="1114"/>
                    <a:pt x="5436" y="941"/>
                    <a:pt x="5000" y="852"/>
                  </a:cubicBezTo>
                  <a:cubicBezTo>
                    <a:pt x="4818" y="815"/>
                    <a:pt x="4688" y="655"/>
                    <a:pt x="4688" y="470"/>
                  </a:cubicBezTo>
                  <a:lnTo>
                    <a:pt x="4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5720199" y="1814794"/>
              <a:ext cx="110412" cy="22071"/>
            </a:xfrm>
            <a:custGeom>
              <a:avLst/>
              <a:gdLst/>
              <a:ahLst/>
              <a:cxnLst/>
              <a:rect l="l" t="t" r="r" b="b"/>
              <a:pathLst>
                <a:path w="3907" h="781" extrusionOk="0">
                  <a:moveTo>
                    <a:pt x="0" y="0"/>
                  </a:moveTo>
                  <a:lnTo>
                    <a:pt x="0" y="781"/>
                  </a:lnTo>
                  <a:lnTo>
                    <a:pt x="3906" y="781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5676057" y="1814794"/>
              <a:ext cx="22128" cy="22071"/>
            </a:xfrm>
            <a:custGeom>
              <a:avLst/>
              <a:gdLst/>
              <a:ahLst/>
              <a:cxnLst/>
              <a:rect l="l" t="t" r="r" b="b"/>
              <a:pathLst>
                <a:path w="783" h="781" extrusionOk="0">
                  <a:moveTo>
                    <a:pt x="1" y="0"/>
                  </a:moveTo>
                  <a:lnTo>
                    <a:pt x="1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5609109" y="1704411"/>
              <a:ext cx="376762" cy="132455"/>
            </a:xfrm>
            <a:custGeom>
              <a:avLst/>
              <a:gdLst/>
              <a:ahLst/>
              <a:cxnLst/>
              <a:rect l="l" t="t" r="r" b="b"/>
              <a:pathLst>
                <a:path w="13332" h="4687" extrusionOk="0">
                  <a:moveTo>
                    <a:pt x="0" y="0"/>
                  </a:moveTo>
                  <a:lnTo>
                    <a:pt x="0" y="4297"/>
                  </a:lnTo>
                  <a:cubicBezTo>
                    <a:pt x="0" y="4513"/>
                    <a:pt x="175" y="4687"/>
                    <a:pt x="391" y="4687"/>
                  </a:cubicBezTo>
                  <a:lnTo>
                    <a:pt x="1588" y="4687"/>
                  </a:lnTo>
                  <a:lnTo>
                    <a:pt x="1588" y="1953"/>
                  </a:lnTo>
                  <a:cubicBezTo>
                    <a:pt x="1588" y="1737"/>
                    <a:pt x="1763" y="1562"/>
                    <a:pt x="1979" y="1562"/>
                  </a:cubicBezTo>
                  <a:lnTo>
                    <a:pt x="11353" y="1562"/>
                  </a:lnTo>
                  <a:cubicBezTo>
                    <a:pt x="11569" y="1562"/>
                    <a:pt x="11744" y="1737"/>
                    <a:pt x="11744" y="1953"/>
                  </a:cubicBezTo>
                  <a:lnTo>
                    <a:pt x="11744" y="4687"/>
                  </a:lnTo>
                  <a:lnTo>
                    <a:pt x="12941" y="4687"/>
                  </a:lnTo>
                  <a:cubicBezTo>
                    <a:pt x="13157" y="4687"/>
                    <a:pt x="13332" y="4512"/>
                    <a:pt x="13332" y="4297"/>
                  </a:cubicBezTo>
                  <a:lnTo>
                    <a:pt x="13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5676057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5896796" y="1814794"/>
              <a:ext cx="22128" cy="22071"/>
            </a:xfrm>
            <a:custGeom>
              <a:avLst/>
              <a:gdLst/>
              <a:ahLst/>
              <a:cxnLst/>
              <a:rect l="l" t="t" r="r" b="b"/>
              <a:pathLst>
                <a:path w="783" h="781" extrusionOk="0">
                  <a:moveTo>
                    <a:pt x="1" y="0"/>
                  </a:moveTo>
                  <a:lnTo>
                    <a:pt x="1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5896796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5852682" y="1814794"/>
              <a:ext cx="22099" cy="22071"/>
            </a:xfrm>
            <a:custGeom>
              <a:avLst/>
              <a:gdLst/>
              <a:ahLst/>
              <a:cxnLst/>
              <a:rect l="l" t="t" r="r" b="b"/>
              <a:pathLst>
                <a:path w="782" h="781" extrusionOk="0">
                  <a:moveTo>
                    <a:pt x="0" y="0"/>
                  </a:moveTo>
                  <a:lnTo>
                    <a:pt x="0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40"/>
          <p:cNvGrpSpPr/>
          <p:nvPr/>
        </p:nvGrpSpPr>
        <p:grpSpPr>
          <a:xfrm>
            <a:off x="6457824" y="1717862"/>
            <a:ext cx="355218" cy="279880"/>
            <a:chOff x="5629975" y="3255775"/>
            <a:chExt cx="504500" cy="397500"/>
          </a:xfrm>
        </p:grpSpPr>
        <p:sp>
          <p:nvSpPr>
            <p:cNvPr id="401" name="Google Shape;401;p40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6" name="Google Shape;406;p40"/>
          <p:cNvGrpSpPr/>
          <p:nvPr/>
        </p:nvGrpSpPr>
        <p:grpSpPr>
          <a:xfrm>
            <a:off x="980101" y="1627672"/>
            <a:ext cx="341076" cy="448180"/>
            <a:chOff x="-18234025" y="4084200"/>
            <a:chExt cx="230800" cy="303275"/>
          </a:xfrm>
        </p:grpSpPr>
        <p:sp>
          <p:nvSpPr>
            <p:cNvPr id="407" name="Google Shape;407;p40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 txBox="1">
            <a:spLocks noGrp="1"/>
          </p:cNvSpPr>
          <p:nvPr>
            <p:ph type="subTitle" idx="1"/>
          </p:nvPr>
        </p:nvSpPr>
        <p:spPr>
          <a:xfrm>
            <a:off x="2156350" y="2737825"/>
            <a:ext cx="47049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know it’s easier to be productive while crying from the privacy of your own home.</a:t>
            </a:r>
            <a:endParaRPr/>
          </a:p>
        </p:txBody>
      </p:sp>
      <p:sp>
        <p:nvSpPr>
          <p:cNvPr id="415" name="Google Shape;415;p41"/>
          <p:cNvSpPr txBox="1">
            <a:spLocks noGrp="1"/>
          </p:cNvSpPr>
          <p:nvPr>
            <p:ph type="title"/>
          </p:nvPr>
        </p:nvSpPr>
        <p:spPr>
          <a:xfrm>
            <a:off x="1530925" y="2045125"/>
            <a:ext cx="6319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Won’t Force RTO Orders</a:t>
            </a:r>
            <a:endParaRPr/>
          </a:p>
        </p:txBody>
      </p:sp>
      <p:sp>
        <p:nvSpPr>
          <p:cNvPr id="416" name="Google Shape;416;p41"/>
          <p:cNvSpPr txBox="1">
            <a:spLocks noGrp="1"/>
          </p:cNvSpPr>
          <p:nvPr>
            <p:ph type="title" idx="2"/>
          </p:nvPr>
        </p:nvSpPr>
        <p:spPr>
          <a:xfrm>
            <a:off x="1978975" y="669950"/>
            <a:ext cx="5068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Work-Life Balance</a:t>
            </a:r>
            <a:endParaRPr/>
          </a:p>
        </p:txBody>
      </p:sp>
      <p:sp>
        <p:nvSpPr>
          <p:cNvPr id="417" name="Google Shape;417;p41"/>
          <p:cNvSpPr txBox="1">
            <a:spLocks noGrp="1"/>
          </p:cNvSpPr>
          <p:nvPr>
            <p:ph type="subTitle" idx="3"/>
          </p:nvPr>
        </p:nvSpPr>
        <p:spPr>
          <a:xfrm>
            <a:off x="1978975" y="1362650"/>
            <a:ext cx="53583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advocate for it, but also still check Slack more than we should</a:t>
            </a:r>
            <a:endParaRPr/>
          </a:p>
        </p:txBody>
      </p:sp>
      <p:sp>
        <p:nvSpPr>
          <p:cNvPr id="418" name="Google Shape;418;p41"/>
          <p:cNvSpPr txBox="1">
            <a:spLocks noGrp="1"/>
          </p:cNvSpPr>
          <p:nvPr>
            <p:ph type="title" idx="4"/>
          </p:nvPr>
        </p:nvSpPr>
        <p:spPr>
          <a:xfrm>
            <a:off x="186700" y="3420325"/>
            <a:ext cx="87747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Job Descriptions</a:t>
            </a:r>
            <a:endParaRPr/>
          </a:p>
        </p:txBody>
      </p:sp>
      <p:sp>
        <p:nvSpPr>
          <p:cNvPr id="419" name="Google Shape;419;p41"/>
          <p:cNvSpPr txBox="1">
            <a:spLocks noGrp="1"/>
          </p:cNvSpPr>
          <p:nvPr>
            <p:ph type="subTitle" idx="5"/>
          </p:nvPr>
        </p:nvSpPr>
        <p:spPr>
          <a:xfrm>
            <a:off x="3099906" y="4113013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know a 🚩when we see one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775" y="152400"/>
            <a:ext cx="363950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>
            <a:spLocks noGrp="1"/>
          </p:cNvSpPr>
          <p:nvPr>
            <p:ph type="title"/>
          </p:nvPr>
        </p:nvSpPr>
        <p:spPr>
          <a:xfrm>
            <a:off x="2044325" y="1872450"/>
            <a:ext cx="4623300" cy="10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NEWS</a:t>
            </a:r>
            <a:endParaRPr/>
          </a:p>
        </p:txBody>
      </p:sp>
      <p:sp>
        <p:nvSpPr>
          <p:cNvPr id="430" name="Google Shape;430;p43"/>
          <p:cNvSpPr txBox="1">
            <a:spLocks noGrp="1"/>
          </p:cNvSpPr>
          <p:nvPr>
            <p:ph type="subTitle" idx="1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the Digital Generation, which means …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125" y="1683300"/>
            <a:ext cx="3696154" cy="1968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 txBox="1">
            <a:spLocks noGrp="1"/>
          </p:cNvSpPr>
          <p:nvPr>
            <p:ph type="title"/>
          </p:nvPr>
        </p:nvSpPr>
        <p:spPr>
          <a:xfrm>
            <a:off x="2044325" y="1872450"/>
            <a:ext cx="4623300" cy="10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LMFGTFY</a:t>
            </a:r>
            <a:endParaRPr/>
          </a:p>
        </p:txBody>
      </p:sp>
      <p:sp>
        <p:nvSpPr>
          <p:cNvPr id="442" name="Google Shape;442;p45"/>
          <p:cNvSpPr txBox="1">
            <a:spLocks noGrp="1"/>
          </p:cNvSpPr>
          <p:nvPr>
            <p:ph type="subTitle" idx="1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millennials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8" name="Google Shape;4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775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7"/>
          <p:cNvPicPr preferRelativeResize="0"/>
          <p:nvPr/>
        </p:nvPicPr>
        <p:blipFill rotWithShape="1">
          <a:blip r:embed="rId3">
            <a:alphaModFix/>
          </a:blip>
          <a:srcRect t="6085"/>
          <a:stretch/>
        </p:blipFill>
        <p:spPr>
          <a:xfrm>
            <a:off x="0" y="0"/>
            <a:ext cx="9144003" cy="561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631" y="0"/>
            <a:ext cx="59007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subTitle" idx="6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MILLENNIALS</a:t>
            </a:r>
            <a:endParaRPr sz="2400"/>
          </a:p>
        </p:txBody>
      </p:sp>
      <p:sp>
        <p:nvSpPr>
          <p:cNvPr id="308" name="Google Shape;308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 GENERATIONS</a:t>
            </a:r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subTitle" idx="1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83C"/>
                </a:solidFill>
              </a:rPr>
              <a:t>Born from 1946-1964</a:t>
            </a:r>
            <a:endParaRPr sz="1800"/>
          </a:p>
        </p:txBody>
      </p:sp>
      <p:sp>
        <p:nvSpPr>
          <p:cNvPr id="310" name="Google Shape;310;p31"/>
          <p:cNvSpPr txBox="1">
            <a:spLocks noGrp="1"/>
          </p:cNvSpPr>
          <p:nvPr>
            <p:ph type="subTitle" idx="2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83C"/>
                </a:solidFill>
              </a:rPr>
              <a:t>Born from 1965-1980</a:t>
            </a:r>
            <a:endParaRPr sz="1800"/>
          </a:p>
        </p:txBody>
      </p:sp>
      <p:sp>
        <p:nvSpPr>
          <p:cNvPr id="311" name="Google Shape;311;p31"/>
          <p:cNvSpPr txBox="1">
            <a:spLocks noGrp="1"/>
          </p:cNvSpPr>
          <p:nvPr>
            <p:ph type="subTitle" idx="3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83C"/>
                </a:solidFill>
              </a:rPr>
              <a:t>Born from 1981-1996</a:t>
            </a:r>
            <a:endParaRPr sz="1800"/>
          </a:p>
        </p:txBody>
      </p:sp>
      <p:sp>
        <p:nvSpPr>
          <p:cNvPr id="312" name="Google Shape;312;p31"/>
          <p:cNvSpPr txBox="1">
            <a:spLocks noGrp="1"/>
          </p:cNvSpPr>
          <p:nvPr>
            <p:ph type="subTitle" idx="4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83C"/>
                </a:solidFill>
              </a:rPr>
              <a:t>Born from 1997-2012</a:t>
            </a:r>
            <a:endParaRPr sz="1800">
              <a:solidFill>
                <a:srgbClr val="0028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28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283C"/>
              </a:solidFill>
            </a:endParaRPr>
          </a:p>
        </p:txBody>
      </p:sp>
      <p:sp>
        <p:nvSpPr>
          <p:cNvPr id="313" name="Google Shape;313;p31"/>
          <p:cNvSpPr txBox="1">
            <a:spLocks noGrp="1"/>
          </p:cNvSpPr>
          <p:nvPr>
            <p:ph type="subTitle" idx="5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BOOMERS</a:t>
            </a:r>
            <a:endParaRPr sz="2400"/>
          </a:p>
        </p:txBody>
      </p:sp>
      <p:sp>
        <p:nvSpPr>
          <p:cNvPr id="314" name="Google Shape;314;p31"/>
          <p:cNvSpPr txBox="1">
            <a:spLocks noGrp="1"/>
          </p:cNvSpPr>
          <p:nvPr>
            <p:ph type="subTitle" idx="7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GEN X</a:t>
            </a:r>
            <a:endParaRPr sz="2400"/>
          </a:p>
        </p:txBody>
      </p:sp>
      <p:sp>
        <p:nvSpPr>
          <p:cNvPr id="315" name="Google Shape;315;p31"/>
          <p:cNvSpPr txBox="1">
            <a:spLocks noGrp="1"/>
          </p:cNvSpPr>
          <p:nvPr>
            <p:ph type="subTitle" idx="8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GEN Z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631" y="0"/>
            <a:ext cx="5900731" cy="5143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4" name="Google Shape;4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00" y="254625"/>
            <a:ext cx="2713850" cy="27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600" y="2856450"/>
            <a:ext cx="1948426" cy="157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6175" y="161275"/>
            <a:ext cx="3711150" cy="13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82456">
            <a:off x="5068000" y="3061849"/>
            <a:ext cx="4358099" cy="19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9"/>
          <p:cNvSpPr txBox="1"/>
          <p:nvPr/>
        </p:nvSpPr>
        <p:spPr>
          <a:xfrm rot="-1242367">
            <a:off x="1863057" y="1485152"/>
            <a:ext cx="5161287" cy="257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NOPE</a:t>
            </a:r>
            <a:endParaRPr sz="18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BOOMERS HAVE DOMINATED TECH LEADERSHIP FOR MOST OF OUR LIFETIME</a:t>
            </a:r>
            <a:endParaRPr/>
          </a:p>
        </p:txBody>
      </p:sp>
      <p:pic>
        <p:nvPicPr>
          <p:cNvPr id="321" name="Google Shape;3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7225"/>
            <a:ext cx="3132050" cy="18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300" y="2647725"/>
            <a:ext cx="4240750" cy="23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9400" y="1852200"/>
            <a:ext cx="2487680" cy="186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>
            <a:spLocks noGrp="1"/>
          </p:cNvSpPr>
          <p:nvPr>
            <p:ph type="title"/>
          </p:nvPr>
        </p:nvSpPr>
        <p:spPr>
          <a:xfrm>
            <a:off x="372750" y="105450"/>
            <a:ext cx="838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WHO COULD FORGET THIS MOTIVATING EMAIL FROM MARCH 13, 2001?  </a:t>
            </a:r>
            <a:endParaRPr sz="1800"/>
          </a:p>
        </p:txBody>
      </p:sp>
      <p:sp>
        <p:nvSpPr>
          <p:cNvPr id="329" name="Google Shape;329;p33"/>
          <p:cNvSpPr txBox="1">
            <a:spLocks noGrp="1"/>
          </p:cNvSpPr>
          <p:nvPr>
            <p:ph type="subTitle" idx="4294967295"/>
          </p:nvPr>
        </p:nvSpPr>
        <p:spPr>
          <a:xfrm>
            <a:off x="217025" y="602550"/>
            <a:ext cx="8843700" cy="3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“We are getting less than 40 hours of work from a large number of our KC-based EMPLOYEES. </a:t>
            </a:r>
            <a:r>
              <a:rPr lang="en" sz="1600" b="1">
                <a:solidFill>
                  <a:srgbClr val="000000"/>
                </a:solidFill>
              </a:rPr>
              <a:t>The parking lot is sparsely used at 8 a.m.; likewise at 5 p.m.</a:t>
            </a:r>
            <a:r>
              <a:rPr lang="en" sz="1600">
                <a:solidFill>
                  <a:srgbClr val="000000"/>
                </a:solidFill>
              </a:rPr>
              <a:t> As managers, you either do not know what your EMPLOYEES are doing; or you do not CARE… You have created expectations on the work effort which allowed this to happen inside Cerner, creating a very unhealthy environment. In either case, you have a problem and you will fix it or I will replace you. NEVER in my career have I allowed a team which worked for me to think they had a 40 hour job. I have allowed YOU to create a culture which is permitting this. NO LONGER.… </a:t>
            </a:r>
            <a:r>
              <a:rPr lang="en" sz="1600" b="1">
                <a:solidFill>
                  <a:srgbClr val="000000"/>
                </a:solidFill>
              </a:rPr>
              <a:t>Hell will freeze over before this CEO implements another employee benefit in this culture</a:t>
            </a:r>
            <a:r>
              <a:rPr lang="en" sz="1600">
                <a:solidFill>
                  <a:srgbClr val="000000"/>
                </a:solidFill>
              </a:rPr>
              <a:t>… I am tabling the promotions until I am convinced that the ones being promoted are the solution, not the problem. If you are the problem, pack your bags… I am giving you two weeks to fix this. My measurement will be the parking lot. It should be substantially full at 7:30 a.m. and 6:30 p.m. The pizza man should show up at 7:30 p.m. to feed the starving teams working late… You have two weeks. Tick-tock.”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title"/>
          </p:nvPr>
        </p:nvSpPr>
        <p:spPr>
          <a:xfrm>
            <a:off x="372750" y="105450"/>
            <a:ext cx="838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WHO COULD FORGET THIS MOTIVATING EMAIL FROM MARCH 13, 2001?  </a:t>
            </a:r>
            <a:endParaRPr sz="1800"/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217025" y="602550"/>
            <a:ext cx="8843700" cy="3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“We are getting less than 40 hours of work from a large number of our KC-based EMPLOYEES. </a:t>
            </a:r>
            <a:r>
              <a:rPr lang="en" sz="1600" b="1">
                <a:solidFill>
                  <a:srgbClr val="000000"/>
                </a:solidFill>
              </a:rPr>
              <a:t>The parking lot is sparsely used at 8 a.m.; likewise at 5 p.m.</a:t>
            </a:r>
            <a:r>
              <a:rPr lang="en" sz="1600">
                <a:solidFill>
                  <a:srgbClr val="000000"/>
                </a:solidFill>
              </a:rPr>
              <a:t> As managers, you either do not know what your EMPLOYEES are doing; or you do not CARE… You have created expectations on the work effort which allowed this to happen inside Cerner, creating a very unhealthy environment. In either case, you have a problem and you will fix it or I will replace you. NEVER in my career have I allowed a team which worked for me to think they had a 40 hour job. I have allowed YOU to create a culture which is permitting this. NO LONGER.… </a:t>
            </a:r>
            <a:r>
              <a:rPr lang="en" sz="1600" b="1">
                <a:solidFill>
                  <a:srgbClr val="000000"/>
                </a:solidFill>
              </a:rPr>
              <a:t>Hell will freeze over before this CEO implements another employee benefit in this culture</a:t>
            </a:r>
            <a:r>
              <a:rPr lang="en" sz="1600">
                <a:solidFill>
                  <a:srgbClr val="000000"/>
                </a:solidFill>
              </a:rPr>
              <a:t>… I am tabling the promotions until I am convinced that the ones being promoted are the solution, not the problem. If you are the problem, pack your bags… I am giving you two weeks to fix this. My measurement will be the parking lot. It should be substantially full at 7:30 a.m. and 6:30 p.m. The pizza man should show up at 7:30 p.m. to feed the starving teams working late… You have two weeks. Tick-tock.”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712050"/>
            <a:ext cx="1768000" cy="13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8525"/>
            <a:ext cx="9144001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8200" y="0"/>
            <a:ext cx="5418900" cy="36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86925" y="895825"/>
            <a:ext cx="6371499" cy="42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6"/>
          <p:cNvSpPr txBox="1"/>
          <p:nvPr/>
        </p:nvSpPr>
        <p:spPr>
          <a:xfrm rot="-992646">
            <a:off x="2844604" y="1751738"/>
            <a:ext cx="4807319" cy="923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BUTKER APPROVED. </a:t>
            </a:r>
            <a:endParaRPr sz="48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5" name="Google Shape;3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275" y="0"/>
            <a:ext cx="51772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8174" r="32651"/>
          <a:stretch/>
        </p:blipFill>
        <p:spPr>
          <a:xfrm>
            <a:off x="5643775" y="539500"/>
            <a:ext cx="2787000" cy="4064400"/>
          </a:xfrm>
          <a:prstGeom prst="round2DiagRect">
            <a:avLst>
              <a:gd name="adj1" fmla="val 50000"/>
              <a:gd name="adj2" fmla="val 0"/>
            </a:avLst>
          </a:prstGeom>
        </p:spPr>
      </p:pic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 X</a:t>
            </a:r>
            <a:endParaRPr/>
          </a:p>
        </p:txBody>
      </p:sp>
      <p:sp>
        <p:nvSpPr>
          <p:cNvPr id="362" name="Google Shape;362;p38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&lt;TEXT HERE&gt;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theme/theme1.xml><?xml version="1.0" encoding="utf-8"?>
<a:theme xmlns:a="http://schemas.openxmlformats.org/drawingml/2006/main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740</Words>
  <Application>Microsoft Office PowerPoint</Application>
  <PresentationFormat>On-screen Show (16:9)</PresentationFormat>
  <Paragraphs>42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Anaheim</vt:lpstr>
      <vt:lpstr>PT Sans</vt:lpstr>
      <vt:lpstr>Nunito Light</vt:lpstr>
      <vt:lpstr>Arial</vt:lpstr>
      <vt:lpstr>Impact</vt:lpstr>
      <vt:lpstr>Poppins</vt:lpstr>
      <vt:lpstr>Industrial Preliminary Project by Slidesgo</vt:lpstr>
      <vt:lpstr>THE DAY MILLENNIALS MANAGE THE TECHNICAL WORKFORCE</vt:lpstr>
      <vt:lpstr>WORKFORCE GENERATIONS</vt:lpstr>
      <vt:lpstr>BOOMERS HAVE DOMINATED TECH LEADERSHIP FOR MOST OF OUR LIFETIME</vt:lpstr>
      <vt:lpstr>WHO COULD FORGET THIS MOTIVATING EMAIL FROM MARCH 13, 2001?  </vt:lpstr>
      <vt:lpstr>WHO COULD FORGET THIS MOTIVATING EMAIL FROM MARCH 13, 2001?  </vt:lpstr>
      <vt:lpstr>PowerPoint Presentation</vt:lpstr>
      <vt:lpstr>PowerPoint Presentation</vt:lpstr>
      <vt:lpstr>PowerPoint Presentation</vt:lpstr>
      <vt:lpstr>Gen X</vt:lpstr>
      <vt:lpstr>MILLENNIAL TAKEOVER</vt:lpstr>
      <vt:lpstr>MILLENNIAL LED POLICIES</vt:lpstr>
      <vt:lpstr>Won’t Force RTO Orders</vt:lpstr>
      <vt:lpstr>PowerPoint Presentation</vt:lpstr>
      <vt:lpstr>BAD NEWS</vt:lpstr>
      <vt:lpstr>PowerPoint Presentation</vt:lpstr>
      <vt:lpstr>LMFGTFY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 Mon</cp:lastModifiedBy>
  <cp:revision>1</cp:revision>
  <dcterms:modified xsi:type="dcterms:W3CDTF">2024-06-28T03:25:34Z</dcterms:modified>
</cp:coreProperties>
</file>